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74" r:id="rId3"/>
    <p:sldId id="259" r:id="rId4"/>
    <p:sldId id="260" r:id="rId5"/>
    <p:sldId id="262" r:id="rId6"/>
    <p:sldId id="264" r:id="rId7"/>
    <p:sldId id="266" r:id="rId8"/>
    <p:sldId id="265" r:id="rId9"/>
    <p:sldId id="267" r:id="rId10"/>
    <p:sldId id="270" r:id="rId11"/>
    <p:sldId id="275" r:id="rId12"/>
    <p:sldId id="281" r:id="rId13"/>
    <p:sldId id="280" r:id="rId14"/>
    <p:sldId id="292" r:id="rId15"/>
    <p:sldId id="284" r:id="rId16"/>
    <p:sldId id="285" r:id="rId17"/>
    <p:sldId id="289" r:id="rId18"/>
    <p:sldId id="288" r:id="rId19"/>
    <p:sldId id="290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Isai" initials="DI" lastIdx="1" clrIdx="0">
    <p:extLst>
      <p:ext uri="{19B8F6BF-5375-455C-9EA6-DF929625EA0E}">
        <p15:presenceInfo xmlns:p15="http://schemas.microsoft.com/office/powerpoint/2012/main" userId="5cca5b04bd9b8f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3B1BB-6342-4017-9318-ADA3F49FC2D9}" v="2" dt="2021-02-06T23:09:36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Isai" userId="5cca5b04bd9b8fc7" providerId="LiveId" clId="{83B3B1BB-6342-4017-9318-ADA3F49FC2D9}"/>
    <pc:docChg chg="custSel modSld">
      <pc:chgData name="Daniel Isai" userId="5cca5b04bd9b8fc7" providerId="LiveId" clId="{83B3B1BB-6342-4017-9318-ADA3F49FC2D9}" dt="2021-02-06T23:11:04.426" v="58" actId="732"/>
      <pc:docMkLst>
        <pc:docMk/>
      </pc:docMkLst>
      <pc:sldChg chg="addSp delSp modSp mod">
        <pc:chgData name="Daniel Isai" userId="5cca5b04bd9b8fc7" providerId="LiveId" clId="{83B3B1BB-6342-4017-9318-ADA3F49FC2D9}" dt="2021-02-06T23:11:04.426" v="58" actId="732"/>
        <pc:sldMkLst>
          <pc:docMk/>
          <pc:sldMk cId="3362914915" sldId="288"/>
        </pc:sldMkLst>
        <pc:spChg chg="ord">
          <ac:chgData name="Daniel Isai" userId="5cca5b04bd9b8fc7" providerId="LiveId" clId="{83B3B1BB-6342-4017-9318-ADA3F49FC2D9}" dt="2021-02-06T23:09:20.427" v="56" actId="166"/>
          <ac:spMkLst>
            <pc:docMk/>
            <pc:sldMk cId="3362914915" sldId="288"/>
            <ac:spMk id="8" creationId="{EEAE9C49-F2BD-429F-86A0-6C2CD8242A35}"/>
          </ac:spMkLst>
        </pc:spChg>
        <pc:picChg chg="del">
          <ac:chgData name="Daniel Isai" userId="5cca5b04bd9b8fc7" providerId="LiveId" clId="{83B3B1BB-6342-4017-9318-ADA3F49FC2D9}" dt="2021-02-06T23:08:58.577" v="47" actId="478"/>
          <ac:picMkLst>
            <pc:docMk/>
            <pc:sldMk cId="3362914915" sldId="288"/>
            <ac:picMk id="3" creationId="{11A243DA-BD7C-418A-A827-8957087BD09C}"/>
          </ac:picMkLst>
        </pc:picChg>
        <pc:picChg chg="add mod modCrop">
          <ac:chgData name="Daniel Isai" userId="5cca5b04bd9b8fc7" providerId="LiveId" clId="{83B3B1BB-6342-4017-9318-ADA3F49FC2D9}" dt="2021-02-06T23:11:04.426" v="58" actId="732"/>
          <ac:picMkLst>
            <pc:docMk/>
            <pc:sldMk cId="3362914915" sldId="288"/>
            <ac:picMk id="6" creationId="{9EAD9120-025C-44DA-8176-B212A4D3B82D}"/>
          </ac:picMkLst>
        </pc:picChg>
      </pc:sldChg>
      <pc:sldChg chg="addSp modSp mod">
        <pc:chgData name="Daniel Isai" userId="5cca5b04bd9b8fc7" providerId="LiveId" clId="{83B3B1BB-6342-4017-9318-ADA3F49FC2D9}" dt="2021-02-06T23:07:20.976" v="46" actId="1076"/>
        <pc:sldMkLst>
          <pc:docMk/>
          <pc:sldMk cId="358388811" sldId="289"/>
        </pc:sldMkLst>
        <pc:spChg chg="add mod">
          <ac:chgData name="Daniel Isai" userId="5cca5b04bd9b8fc7" providerId="LiveId" clId="{83B3B1BB-6342-4017-9318-ADA3F49FC2D9}" dt="2021-02-06T23:07:20.976" v="46" actId="1076"/>
          <ac:spMkLst>
            <pc:docMk/>
            <pc:sldMk cId="358388811" sldId="289"/>
            <ac:spMk id="10" creationId="{57ADABD6-6863-4808-91C0-6B02551DB5CD}"/>
          </ac:spMkLst>
        </pc:spChg>
        <pc:picChg chg="mod">
          <ac:chgData name="Daniel Isai" userId="5cca5b04bd9b8fc7" providerId="LiveId" clId="{83B3B1BB-6342-4017-9318-ADA3F49FC2D9}" dt="2021-02-06T23:07:01.710" v="16" actId="1076"/>
          <ac:picMkLst>
            <pc:docMk/>
            <pc:sldMk cId="358388811" sldId="289"/>
            <ac:picMk id="5" creationId="{36550E4F-A213-4244-8E12-9B8A00A7DC9A}"/>
          </ac:picMkLst>
        </pc:picChg>
        <pc:picChg chg="mod">
          <ac:chgData name="Daniel Isai" userId="5cca5b04bd9b8fc7" providerId="LiveId" clId="{83B3B1BB-6342-4017-9318-ADA3F49FC2D9}" dt="2021-02-06T23:07:00.413" v="15" actId="1076"/>
          <ac:picMkLst>
            <pc:docMk/>
            <pc:sldMk cId="358388811" sldId="289"/>
            <ac:picMk id="7" creationId="{85B15E7B-C4AF-42BD-98A3-9B23F8F1CD0D}"/>
          </ac:picMkLst>
        </pc:picChg>
        <pc:picChg chg="add mod modCrop">
          <ac:chgData name="Daniel Isai" userId="5cca5b04bd9b8fc7" providerId="LiveId" clId="{83B3B1BB-6342-4017-9318-ADA3F49FC2D9}" dt="2021-02-06T23:07:04.838" v="17" actId="1076"/>
          <ac:picMkLst>
            <pc:docMk/>
            <pc:sldMk cId="358388811" sldId="289"/>
            <ac:picMk id="9" creationId="{5A559312-A142-43B4-B430-6D40F6392E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2805D-922C-4F1F-BFC7-C1535E1DCB7A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88683-2A95-4C34-97CE-1E9A5A0F36F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579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40F3-80DC-4B98-93B2-D5FC35A3C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E71ED-053C-4F04-AC1A-7860D572A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3E5DA-F405-4A36-A4E9-235ED886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8BDB7-A60C-44A6-BAF6-7D218873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CED5-D4A1-42D3-958D-F03F61B8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996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AC47-40F8-4041-A86D-FC24D83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5D860-8E8B-4A78-A3D0-C8CA68B9D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FCEE9-5E93-41AD-8B3F-2ACB51A0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2BD85-6300-48D8-92B2-895A17C6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F223-1E64-4E4E-8986-85954667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107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AECD8-0E3D-442D-AC93-CF1C92D4C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FC5CB-2CBD-4B2C-B9FF-251DEA7BE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4360-8BDA-43C2-A27C-6CE297B6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10B1-7093-4DF0-8255-8D637FB3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D5CA-0F85-4163-BA31-CBB2DE2D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98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3FD4-4326-43FC-9544-76FEC382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A70B-0414-4070-A9EB-0A9B47483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7A185-C61A-4529-A6B5-44F38BF7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1B006-9F2D-416B-93E4-D1B7C41CC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9274A-5AFD-43CB-8315-269CF5B6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894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DE4E-6B39-4441-89DB-80B80E0A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284F7-EA10-4003-A13C-95597CED0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C975-47FF-42D1-B1F1-7FB5CAB2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B649D-B552-4780-937C-519E712F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5CDEA-5319-44DC-903E-31C06859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7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7517-2F82-4AFC-8BF0-41073C51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8BB01-BEDC-4443-B7C5-3312117BC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68E90-5494-42F2-A7FC-B12D6A76A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70DD0-66E0-4080-B2CC-CF0CB011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23925-74ED-4AD1-9590-77A0C66E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BD3EC-869E-42BF-8DF0-57F5B81E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459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9C78-B88C-4437-837C-9057F5B2D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9CEBB-FFA0-40BE-B1C2-9250550D2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816D8-A9FB-44EC-9F0C-A9E1F634D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098CB2-EB9A-4DB2-AFFB-8E8E1FF27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2AEEC8-8480-494C-89B3-6F961B204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D5AAE-DAAC-49B7-BE33-8EE21D7B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FC326-0178-4C9D-90C7-4376FC9DD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80CCF-E76F-4C0C-B06C-C57B1BDC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469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B980-B0E3-46A6-BDC4-32C0DAEF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839FD-530A-4A24-95B4-C4491F72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CAFB7-160D-41FD-ABFC-66DFF792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92D53-3BDA-42D8-BA96-67C72410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904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4DB3E-F096-4CC9-B658-A3FD457C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2AFAA-2C2F-4201-9CAA-F85582E3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41490-869F-43C2-95D8-ADFB9420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388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C2C9-1379-4F8E-A9F8-AC2AA2DF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3C8A-D56C-4FA6-A94D-C3FD293B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EF92C-2613-4025-90C7-2EED0FA1B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9337-9530-48DC-88D5-1E52FD54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399BC-CB5F-4316-859F-F0D83573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4CDD7-7A8C-4C8A-B136-3C682E40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476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B090-EEFC-4C27-8747-F466422B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AF86F-3D48-47DA-A3B9-87DA06395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D8C6B-A80F-4919-826C-F6D70AEE1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F6C12-0F23-41AC-8736-23DCDA81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51436-723B-459C-ACF6-4CE77850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ACE77-B886-467B-A1E0-646CF98B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025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30EFF-2D93-4745-AAB9-F743F24C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F9235-32AF-41E7-BEF6-F504AB24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C747-67D5-40E0-82B1-62E461CAB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F04FE-1D0E-4ADB-8FFE-363D275EA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DB219-7311-4A0F-8FBE-67E0BBC16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740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F822-F833-434C-BAAC-403B0B24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07" y="930193"/>
            <a:ext cx="4087306" cy="17308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5400" dirty="0"/>
              <a:t>Inflación</a:t>
            </a:r>
            <a:r>
              <a:rPr lang="en-US" sz="5400" dirty="0"/>
              <a:t> </a:t>
            </a:r>
            <a:r>
              <a:rPr lang="es-MX" sz="5400" dirty="0"/>
              <a:t>en</a:t>
            </a:r>
            <a:r>
              <a:rPr lang="en-US" sz="5400" dirty="0"/>
              <a:t> México</a:t>
            </a:r>
          </a:p>
        </p:txBody>
      </p:sp>
      <p:sp>
        <p:nvSpPr>
          <p:cNvPr id="18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5595A1C-92E4-498B-9201-96CF36267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FC211-5B9A-43E7-9F3C-DD2F96DCFABD}"/>
              </a:ext>
            </a:extLst>
          </p:cNvPr>
          <p:cNvSpPr txBox="1"/>
          <p:nvPr/>
        </p:nvSpPr>
        <p:spPr>
          <a:xfrm>
            <a:off x="7481407" y="3615390"/>
            <a:ext cx="33595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Equipo 15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Aparicio Martínez Daniel Isaí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Campos Ávila Antonio de Jesús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Sevilla Sánchez Elías Andrés</a:t>
            </a:r>
          </a:p>
          <a:p>
            <a:endParaRPr lang="es-MX" dirty="0"/>
          </a:p>
        </p:txBody>
      </p:sp>
      <p:pic>
        <p:nvPicPr>
          <p:cNvPr id="10" name="Picture 9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2ED1976-7D48-4BD5-95FF-F78CC4E1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696" y="5904457"/>
            <a:ext cx="1635324" cy="827314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1CD80A5-9BEE-4AA1-A580-1A31C3EB5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23" y="5892109"/>
            <a:ext cx="2369191" cy="8150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472F14-4D26-464C-86FF-BB0CF8C5E62B}"/>
              </a:ext>
            </a:extLst>
          </p:cNvPr>
          <p:cNvSpPr txBox="1"/>
          <p:nvPr/>
        </p:nvSpPr>
        <p:spPr>
          <a:xfrm>
            <a:off x="7481407" y="2826431"/>
            <a:ext cx="456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Data Science – Estadística y Programación en R</a:t>
            </a:r>
          </a:p>
        </p:txBody>
      </p:sp>
    </p:spTree>
    <p:extLst>
      <p:ext uri="{BB962C8B-B14F-4D97-AF65-F5344CB8AC3E}">
        <p14:creationId xmlns:p14="http://schemas.microsoft.com/office/powerpoint/2010/main" val="1784261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759F7EAE-A782-483D-989C-24A69D79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9" b="20141"/>
          <a:stretch/>
        </p:blipFill>
        <p:spPr>
          <a:xfrm>
            <a:off x="-1504" y="0"/>
            <a:ext cx="1219198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6E2DE-BD6B-47A6-A7CE-C96B4A561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" t="4853" r="2871" b="1619"/>
          <a:stretch/>
        </p:blipFill>
        <p:spPr>
          <a:xfrm>
            <a:off x="3019426" y="778036"/>
            <a:ext cx="6353174" cy="47630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DD48C7-1370-4901-A160-43B1F3F3F674}"/>
              </a:ext>
            </a:extLst>
          </p:cNvPr>
          <p:cNvSpPr/>
          <p:nvPr/>
        </p:nvSpPr>
        <p:spPr>
          <a:xfrm>
            <a:off x="2706962" y="571308"/>
            <a:ext cx="3387524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Diferentes tipos de inflación</a:t>
            </a:r>
          </a:p>
        </p:txBody>
      </p:sp>
    </p:spTree>
    <p:extLst>
      <p:ext uri="{BB962C8B-B14F-4D97-AF65-F5344CB8AC3E}">
        <p14:creationId xmlns:p14="http://schemas.microsoft.com/office/powerpoint/2010/main" val="16942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7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87AE8-EC5E-4AE7-8DDB-6496D6BF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73CCF-387E-4F8E-A39C-56E25FF05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" t="4173" r="1276" b="756"/>
          <a:stretch/>
        </p:blipFill>
        <p:spPr>
          <a:xfrm>
            <a:off x="3899347" y="464718"/>
            <a:ext cx="7841021" cy="59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4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2430C-F47C-442A-BDE7-0D29219D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Regresión lineal </a:t>
            </a:r>
            <a:endParaRPr lang="en-US" sz="3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2E93AF-6CAA-446A-99D3-3393765D9A4B}"/>
                  </a:ext>
                </a:extLst>
              </p:cNvPr>
              <p:cNvSpPr txBox="1"/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 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Subyacente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Nosubyacente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2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2E93AF-6CAA-446A-99D3-3393765D9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  <a:blipFill>
                <a:blip r:embed="rId2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5B11503-D3E7-41D4-87A5-C96C3E116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3" r="2115"/>
          <a:stretch/>
        </p:blipFill>
        <p:spPr>
          <a:xfrm>
            <a:off x="393308" y="3107674"/>
            <a:ext cx="5559480" cy="2974620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C123EF64-436C-4CA7-AA2A-BA246DAC85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11749" r="8218" b="7912"/>
          <a:stretch/>
        </p:blipFill>
        <p:spPr>
          <a:xfrm>
            <a:off x="6308036" y="2527997"/>
            <a:ext cx="5434354" cy="3749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9E926-9051-4BA3-A969-9D6241F859AC}"/>
                  </a:ext>
                </a:extLst>
              </p:cNvPr>
              <p:cNvSpPr txBox="1"/>
              <p:nvPr/>
            </p:nvSpPr>
            <p:spPr>
              <a:xfrm>
                <a:off x="2081367" y="2664716"/>
                <a:ext cx="245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MX" dirty="0"/>
                  <a:t> = 0   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9E926-9051-4BA3-A969-9D6241F8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367" y="2664716"/>
                <a:ext cx="2453044" cy="369332"/>
              </a:xfrm>
              <a:prstGeom prst="rect">
                <a:avLst/>
              </a:prstGeom>
              <a:blipFill>
                <a:blip r:embed="rId5"/>
                <a:stretch>
                  <a:fillRect t="-8197" r="-1241" b="-245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7CDB7A4-06F5-4239-BEC8-EE71BDF93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81" y="2347314"/>
            <a:ext cx="667723" cy="66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5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2430C-F47C-442A-BDE7-0D29219D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Regresión lineal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2E93AF-6CAA-446A-99D3-3393765D9A4B}"/>
                  </a:ext>
                </a:extLst>
              </p:cNvPr>
              <p:cNvSpPr txBox="1"/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chemeClr val="bg1"/>
                    </a:solidFill>
                  </a:rPr>
                  <a:t> 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Mercancias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Servicios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Agropecuarios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Energ</m:t>
                    </m:r>
                    <m:r>
                      <a:rPr lang="es-MX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es-MX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ticos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2E93AF-6CAA-446A-99D3-3393765D9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  <a:blipFill>
                <a:blip r:embed="rId2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A3561B-D09A-4EBA-BF66-CD72D5A75808}"/>
                  </a:ext>
                </a:extLst>
              </p:cNvPr>
              <p:cNvSpPr txBox="1"/>
              <p:nvPr/>
            </p:nvSpPr>
            <p:spPr>
              <a:xfrm>
                <a:off x="6455574" y="2654632"/>
                <a:ext cx="3589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MX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MX" dirty="0"/>
                  <a:t>   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A3561B-D09A-4EBA-BF66-CD72D5A7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574" y="2654632"/>
                <a:ext cx="358944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erson standing next to a machine&#10;&#10;Description automatically generated with low confidence">
            <a:extLst>
              <a:ext uri="{FF2B5EF4-FFF2-40B4-BE49-F238E27FC236}">
                <a16:creationId xmlns:a16="http://schemas.microsoft.com/office/drawing/2014/main" id="{8210F795-F4FA-4B61-9183-03CE5CE39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7" y="2280997"/>
            <a:ext cx="4490197" cy="4490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577ED4-499F-4696-A013-DD25E8B48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1" r="10616"/>
          <a:stretch/>
        </p:blipFill>
        <p:spPr>
          <a:xfrm>
            <a:off x="5378826" y="3116493"/>
            <a:ext cx="6538331" cy="337304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6E914B3-D1B6-4EDD-B14E-E1ECEFD89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200" y="2350983"/>
            <a:ext cx="738142" cy="7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95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C146D-700F-4027-A678-55498824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39" y="1967265"/>
            <a:ext cx="3667587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Serie de </a:t>
            </a:r>
            <a:r>
              <a:rPr lang="es-MX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D2236-C6FF-4C16-9682-704D5CD39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" t="5012" r="3364" b="1671"/>
          <a:stretch/>
        </p:blipFill>
        <p:spPr>
          <a:xfrm>
            <a:off x="4777316" y="863880"/>
            <a:ext cx="6780700" cy="5127911"/>
          </a:xfrm>
          <a:prstGeom prst="rect">
            <a:avLst/>
          </a:prstGeom>
        </p:spPr>
      </p:pic>
      <p:pic>
        <p:nvPicPr>
          <p:cNvPr id="4" name="Picture 3" descr="Chart, icon&#10;&#10;Description automatically generated">
            <a:extLst>
              <a:ext uri="{FF2B5EF4-FFF2-40B4-BE49-F238E27FC236}">
                <a16:creationId xmlns:a16="http://schemas.microsoft.com/office/drawing/2014/main" id="{CF8C88EB-D426-4800-B239-9D0AB96A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35" y="3854168"/>
            <a:ext cx="2192479" cy="21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6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759F7EAE-A782-483D-989C-24A69D79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9" b="20141"/>
          <a:stretch/>
        </p:blipFill>
        <p:spPr>
          <a:xfrm>
            <a:off x="-1504" y="0"/>
            <a:ext cx="1219198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F7723-9859-4085-88BE-48FAFDEBF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" t="10620" r="1213" b="4352"/>
          <a:stretch/>
        </p:blipFill>
        <p:spPr>
          <a:xfrm>
            <a:off x="2764778" y="998092"/>
            <a:ext cx="6659415" cy="452155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CCCA37-A90C-40A5-9D23-6CE87C546F6C}"/>
              </a:ext>
            </a:extLst>
          </p:cNvPr>
          <p:cNvSpPr/>
          <p:nvPr/>
        </p:nvSpPr>
        <p:spPr>
          <a:xfrm>
            <a:off x="2635730" y="579622"/>
            <a:ext cx="4865901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s-MX" dirty="0" err="1"/>
              <a:t>escomposición</a:t>
            </a:r>
            <a:r>
              <a:rPr lang="es-MX" dirty="0"/>
              <a:t> multiplicativa de serie de tiempo</a:t>
            </a:r>
          </a:p>
        </p:txBody>
      </p:sp>
    </p:spTree>
    <p:extLst>
      <p:ext uri="{BB962C8B-B14F-4D97-AF65-F5344CB8AC3E}">
        <p14:creationId xmlns:p14="http://schemas.microsoft.com/office/powerpoint/2010/main" val="286495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0568F2FA-E90B-4F20-B889-6265D92A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24059" r="-13" b="197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75442FA-F551-43DF-99F0-83567C87F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" t="13946" r="2439" b="1793"/>
          <a:stretch/>
        </p:blipFill>
        <p:spPr>
          <a:xfrm>
            <a:off x="2805343" y="994298"/>
            <a:ext cx="6581313" cy="445587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AE9C49-F2BD-429F-86A0-6C2CD8242A35}"/>
              </a:ext>
            </a:extLst>
          </p:cNvPr>
          <p:cNvSpPr/>
          <p:nvPr/>
        </p:nvSpPr>
        <p:spPr>
          <a:xfrm>
            <a:off x="2708476" y="546370"/>
            <a:ext cx="4908565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Inflación en México (modelo multiplicativo)</a:t>
            </a:r>
          </a:p>
        </p:txBody>
      </p:sp>
    </p:spTree>
    <p:extLst>
      <p:ext uri="{BB962C8B-B14F-4D97-AF65-F5344CB8AC3E}">
        <p14:creationId xmlns:p14="http://schemas.microsoft.com/office/powerpoint/2010/main" val="1596278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7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C7026-2490-4317-A24D-B4799A08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Proyección</a:t>
            </a:r>
          </a:p>
        </p:txBody>
      </p:sp>
      <p:pic>
        <p:nvPicPr>
          <p:cNvPr id="5" name="Content Placeholder 4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36550E4F-A213-4244-8E12-9B8A00A7D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21" y="460056"/>
            <a:ext cx="7552082" cy="2567706"/>
          </a:xfrm>
          <a:prstGeom prst="rect">
            <a:avLst/>
          </a:prstGeom>
        </p:spPr>
      </p:pic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5B15E7B-C4AF-42BD-98A3-9B23F8F1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91" y="3361194"/>
            <a:ext cx="3387933" cy="3387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559312-A142-43B4-B430-6D40F6392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0" t="976" r="4317"/>
          <a:stretch/>
        </p:blipFill>
        <p:spPr>
          <a:xfrm>
            <a:off x="7822134" y="4343737"/>
            <a:ext cx="3551069" cy="2054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ADABD6-6863-4808-91C0-6B02551DB5CD}"/>
              </a:ext>
            </a:extLst>
          </p:cNvPr>
          <p:cNvSpPr txBox="1"/>
          <p:nvPr/>
        </p:nvSpPr>
        <p:spPr>
          <a:xfrm>
            <a:off x="8205972" y="3714830"/>
            <a:ext cx="278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Predicción para el año 2021</a:t>
            </a:r>
          </a:p>
        </p:txBody>
      </p:sp>
    </p:spTree>
    <p:extLst>
      <p:ext uri="{BB962C8B-B14F-4D97-AF65-F5344CB8AC3E}">
        <p14:creationId xmlns:p14="http://schemas.microsoft.com/office/powerpoint/2010/main" val="358388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0568F2FA-E90B-4F20-B889-6265D92A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24059" r="-13" b="197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D9120-025C-44DA-8176-B212A4D3B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14399" r="4423" b="3949"/>
          <a:stretch/>
        </p:blipFill>
        <p:spPr>
          <a:xfrm>
            <a:off x="3108959" y="859997"/>
            <a:ext cx="6159327" cy="45642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AE9C49-F2BD-429F-86A0-6C2CD8242A35}"/>
              </a:ext>
            </a:extLst>
          </p:cNvPr>
          <p:cNvSpPr/>
          <p:nvPr/>
        </p:nvSpPr>
        <p:spPr>
          <a:xfrm>
            <a:off x="2708476" y="546370"/>
            <a:ext cx="4908565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Pronóstico con auto.arima</a:t>
            </a:r>
          </a:p>
        </p:txBody>
      </p:sp>
    </p:spTree>
    <p:extLst>
      <p:ext uri="{BB962C8B-B14F-4D97-AF65-F5344CB8AC3E}">
        <p14:creationId xmlns:p14="http://schemas.microsoft.com/office/powerpoint/2010/main" val="336291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3D042-B6F9-4A0F-831D-199DBCDB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6" y="44548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Repositorio del código</a:t>
            </a:r>
            <a:endParaRPr lang="es-MX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827E362-73E8-4571-850B-122E7852B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93" y="640080"/>
            <a:ext cx="5578816" cy="557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4BAC5-9A79-4FA1-9832-4ECFB22822F0}"/>
              </a:ext>
            </a:extLst>
          </p:cNvPr>
          <p:cNvSpPr txBox="1"/>
          <p:nvPr/>
        </p:nvSpPr>
        <p:spPr>
          <a:xfrm>
            <a:off x="638175" y="3429000"/>
            <a:ext cx="3248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https://github.com/eliassevilla/Modulo-2-BEDU-Equipo-15/tree/main/Project</a:t>
            </a:r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5AF9E-9426-42AA-A16F-2DBD4C7C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96" y="4538846"/>
            <a:ext cx="2131354" cy="21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5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C146D-700F-4027-A678-55498824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39" y="1967265"/>
            <a:ext cx="3667587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MX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83988-F2DE-4233-BB9F-F2E2B94E0960}"/>
              </a:ext>
            </a:extLst>
          </p:cNvPr>
          <p:cNvSpPr txBox="1"/>
          <p:nvPr/>
        </p:nvSpPr>
        <p:spPr>
          <a:xfrm>
            <a:off x="4940727" y="1736229"/>
            <a:ext cx="588396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Leer y analizar los datos históricos de la inflación en México extraídos del INEGI.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/>
              <a:t>Desarrollar un modelo de predicción para la inflación en México en el año 2021.</a:t>
            </a:r>
            <a:endParaRPr lang="en-US" sz="2800" dirty="0"/>
          </a:p>
          <a:p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DD348CB-B457-44FF-AD9A-5403613CD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08" y="3810534"/>
            <a:ext cx="2194467" cy="21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5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42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96C698A-2F4A-4819-866B-7C408739F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B7EF32-9413-44CD-BA4C-813A42CE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s-MX" sz="4000"/>
              <a:t>¿Qué es la inflación?</a:t>
            </a:r>
            <a:endParaRPr lang="es-MX" sz="4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31CA35E-5046-4E94-8587-DCAE5913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733" y="2553375"/>
            <a:ext cx="9484235" cy="3052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/>
              <a:t>La </a:t>
            </a:r>
            <a:r>
              <a:rPr lang="es-ES" sz="2400" b="1"/>
              <a:t>inflación</a:t>
            </a:r>
            <a:r>
              <a:rPr lang="es-ES" sz="2400"/>
              <a:t> es un fenómeno que se observa en la economía de un país y está relacionado con el </a:t>
            </a:r>
            <a:r>
              <a:rPr lang="es-ES" sz="2400" b="1"/>
              <a:t>aumento desordenado de los precios </a:t>
            </a:r>
            <a:r>
              <a:rPr lang="es-ES" sz="2400"/>
              <a:t>de la mayor parte de los bienes y servicios que se comercian en sus mercados, por un </a:t>
            </a:r>
            <a:r>
              <a:rPr lang="es-ES" sz="2400" b="1"/>
              <a:t>periodo de tiempo </a:t>
            </a:r>
            <a:r>
              <a:rPr lang="es-ES" sz="2400"/>
              <a:t>prolongado.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E7AC8-0409-4FC4-BDDD-783E36AF6EBB}"/>
              </a:ext>
            </a:extLst>
          </p:cNvPr>
          <p:cNvSpPr txBox="1"/>
          <p:nvPr/>
        </p:nvSpPr>
        <p:spPr>
          <a:xfrm>
            <a:off x="2377439" y="5037680"/>
            <a:ext cx="778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/>
              <a:t>Índice Nacional de Precios al Consumidor (INPC)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80590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LEGO, different, items, toy&#10;&#10;Description automatically generated">
            <a:extLst>
              <a:ext uri="{FF2B5EF4-FFF2-40B4-BE49-F238E27FC236}">
                <a16:creationId xmlns:a16="http://schemas.microsoft.com/office/drawing/2014/main" id="{4240A528-AA62-4CF9-9F79-6FF1B00D0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r="2" b="2"/>
          <a:stretch/>
        </p:blipFill>
        <p:spPr>
          <a:xfrm>
            <a:off x="0" y="440575"/>
            <a:ext cx="6398170" cy="5572875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5250C-B9D0-4A53-B89E-39060870ED50}"/>
              </a:ext>
            </a:extLst>
          </p:cNvPr>
          <p:cNvSpPr txBox="1"/>
          <p:nvPr/>
        </p:nvSpPr>
        <p:spPr>
          <a:xfrm>
            <a:off x="6184248" y="2173288"/>
            <a:ext cx="5507009" cy="4002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FFFFFF"/>
                </a:solidFill>
              </a:rPr>
              <a:t>Inflación subyacente: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s-MX" sz="2000" dirty="0">
                <a:solidFill>
                  <a:srgbClr val="FFFFFF"/>
                </a:solidFill>
              </a:rPr>
              <a:t>Incremento continuo de los precios de un subconjunto de bienes y servicios que conforman el índice de precios al consumidor (IPC). Como lo son los productos de la canasta básica.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s-MX" sz="20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FFFFFF"/>
                </a:solidFill>
              </a:rPr>
              <a:t>Inflación no subyacente: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s-MX" sz="2000" dirty="0">
                <a:solidFill>
                  <a:srgbClr val="FFFFFF"/>
                </a:solidFill>
              </a:rPr>
              <a:t>Incremento continuo de los precios de bienes y servicios cuyo valor no depende de la política monetaria, si no de factores externos como es el caso de los bienes agropecuarios, energéticos y tarifas del gobierno.</a:t>
            </a:r>
            <a:endParaRPr lang="es-MX" sz="2000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145AB-9053-4444-A312-BA8A10D034DC}"/>
              </a:ext>
            </a:extLst>
          </p:cNvPr>
          <p:cNvSpPr txBox="1"/>
          <p:nvPr/>
        </p:nvSpPr>
        <p:spPr>
          <a:xfrm>
            <a:off x="6821810" y="542412"/>
            <a:ext cx="4418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Componentes de la inflación</a:t>
            </a:r>
          </a:p>
        </p:txBody>
      </p:sp>
    </p:spTree>
    <p:extLst>
      <p:ext uri="{BB962C8B-B14F-4D97-AF65-F5344CB8AC3E}">
        <p14:creationId xmlns:p14="http://schemas.microsoft.com/office/powerpoint/2010/main" val="83240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 descr="Diagram&#10;&#10;Description automatically generated">
            <a:extLst>
              <a:ext uri="{FF2B5EF4-FFF2-40B4-BE49-F238E27FC236}">
                <a16:creationId xmlns:a16="http://schemas.microsoft.com/office/drawing/2014/main" id="{D3A1705B-9428-44CF-995E-DC1170249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6664" r="4419" b="6333"/>
          <a:stretch/>
        </p:blipFill>
        <p:spPr>
          <a:xfrm flipH="1">
            <a:off x="295564" y="3072238"/>
            <a:ext cx="6018084" cy="3748972"/>
          </a:xfrm>
          <a:prstGeom prst="rect">
            <a:avLst/>
          </a:prstGeom>
        </p:spPr>
      </p:pic>
      <p:sp>
        <p:nvSpPr>
          <p:cNvPr id="163" name="Rectangle 10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26DFE-5D3E-42CE-9D2F-0D9CFC13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 r="5120" b="11241"/>
          <a:stretch/>
        </p:blipFill>
        <p:spPr>
          <a:xfrm>
            <a:off x="6096000" y="4256917"/>
            <a:ext cx="5755416" cy="13796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51C1EC-A39A-443C-A097-13BE5E6E2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3" r="1957" b="15629"/>
          <a:stretch/>
        </p:blipFill>
        <p:spPr>
          <a:xfrm>
            <a:off x="3785830" y="1726584"/>
            <a:ext cx="8046853" cy="1291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2430C-F47C-442A-BDE7-0D29219D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Limpieza y lectura de datos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64" name="Picture 163" descr="Icon&#10;&#10;Description automatically generated">
            <a:extLst>
              <a:ext uri="{FF2B5EF4-FFF2-40B4-BE49-F238E27FC236}">
                <a16:creationId xmlns:a16="http://schemas.microsoft.com/office/drawing/2014/main" id="{61F5A464-6CA3-4EAE-97F4-36D49554B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0" y="1814850"/>
            <a:ext cx="1154692" cy="1154692"/>
          </a:xfrm>
          <a:prstGeom prst="rect">
            <a:avLst/>
          </a:prstGeom>
        </p:spPr>
      </p:pic>
      <p:pic>
        <p:nvPicPr>
          <p:cNvPr id="166" name="Picture 165" descr="Icon&#10;&#10;Description automatically generated">
            <a:extLst>
              <a:ext uri="{FF2B5EF4-FFF2-40B4-BE49-F238E27FC236}">
                <a16:creationId xmlns:a16="http://schemas.microsoft.com/office/drawing/2014/main" id="{84CCE759-4B8E-480C-89FC-F9E18BC7C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2131588" y="1782245"/>
            <a:ext cx="1313576" cy="131357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3D1F583-2BF9-49C4-8C58-C0B841D41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70" y="1652074"/>
            <a:ext cx="578196" cy="5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333EDA0D-F54B-48BB-9910-7DB6A5FBA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E3A73256-0EB9-4289-A040-E77C05B42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39582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A84FE2E0-0356-4DC9-A129-5C677E5B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FAF9516E-11D6-4EBA-B6FD-722514EE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395815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1E68CD86-EBCA-4577-B9FD-960CCEE8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376835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868E4-C989-4E7C-B5F3-8A4D1BE9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27" y="554535"/>
            <a:ext cx="974852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Datos Relevantes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E64953-3ABA-49C2-90F2-FD1CB0BA85DA}"/>
              </a:ext>
            </a:extLst>
          </p:cNvPr>
          <p:cNvSpPr txBox="1"/>
          <p:nvPr/>
        </p:nvSpPr>
        <p:spPr>
          <a:xfrm>
            <a:off x="307260" y="3018594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/>
              <a:t>Mayor inflación general registrada</a:t>
            </a:r>
          </a:p>
          <a:p>
            <a:endParaRPr lang="es-MX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Periodo: 2017-12-01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Inflación: 6.77%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BB04B8-0B3A-4FAC-BFDF-F4F5A3BAE07E}"/>
              </a:ext>
            </a:extLst>
          </p:cNvPr>
          <p:cNvSpPr txBox="1"/>
          <p:nvPr/>
        </p:nvSpPr>
        <p:spPr>
          <a:xfrm>
            <a:off x="359127" y="4799031"/>
            <a:ext cx="4214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/>
              <a:t>Menor inflación general registrada </a:t>
            </a:r>
          </a:p>
          <a:p>
            <a:endParaRPr lang="es-MX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Periodo: 2015-12-01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Inflación: 2.13%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53B7C9-6850-4F41-B497-76918A98D5C3}"/>
              </a:ext>
            </a:extLst>
          </p:cNvPr>
          <p:cNvSpPr txBox="1"/>
          <p:nvPr/>
        </p:nvSpPr>
        <p:spPr>
          <a:xfrm>
            <a:off x="8842375" y="3016897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/>
              <a:t>Mayor inflación registrada</a:t>
            </a:r>
          </a:p>
          <a:p>
            <a:endParaRPr lang="es-MX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Tipo: Agropecuarios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Periodo: 2013-04-01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Inflación: 17.25%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1F8B70-8302-474E-804F-545CE46C3210}"/>
              </a:ext>
            </a:extLst>
          </p:cNvPr>
          <p:cNvSpPr txBox="1"/>
          <p:nvPr/>
        </p:nvSpPr>
        <p:spPr>
          <a:xfrm>
            <a:off x="8842375" y="4826137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/>
              <a:t>Menor inflación registrada</a:t>
            </a:r>
          </a:p>
          <a:p>
            <a:endParaRPr lang="es-MX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Tipo: Energéticos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Periodo: 2020-04-01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Inflación: -9.35%</a:t>
            </a:r>
          </a:p>
        </p:txBody>
      </p:sp>
      <p:pic>
        <p:nvPicPr>
          <p:cNvPr id="40" name="Picture 39" descr="Graphical user interface&#10;&#10;Description automatically generated">
            <a:extLst>
              <a:ext uri="{FF2B5EF4-FFF2-40B4-BE49-F238E27FC236}">
                <a16:creationId xmlns:a16="http://schemas.microsoft.com/office/drawing/2014/main" id="{F60547A9-31F7-44A2-B355-5522BC099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" t="8489" r="5711" b="9250"/>
          <a:stretch/>
        </p:blipFill>
        <p:spPr>
          <a:xfrm>
            <a:off x="3721212" y="2386332"/>
            <a:ext cx="4692073" cy="4311107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A9D71CB-E6DF-4279-909E-DE7EC7247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21" y="421336"/>
            <a:ext cx="2194467" cy="21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4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8ECD-7B7F-4478-97C8-61D78CBA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5400" b="1" dirty="0"/>
              <a:t>Gráficas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2CB5CBD-B949-4F66-8623-E4912ABB1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59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759F7EAE-A782-483D-989C-24A69D79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9" b="20141"/>
          <a:stretch/>
        </p:blipFill>
        <p:spPr>
          <a:xfrm>
            <a:off x="-1504" y="0"/>
            <a:ext cx="12191980" cy="6858000"/>
          </a:xfrm>
          <a:prstGeom prst="rect">
            <a:avLst/>
          </a:prstGeom>
        </p:spPr>
      </p:pic>
      <p:pic>
        <p:nvPicPr>
          <p:cNvPr id="54" name="Picture 53" descr="Chart, scatter chart&#10;&#10;Description automatically generated">
            <a:extLst>
              <a:ext uri="{FF2B5EF4-FFF2-40B4-BE49-F238E27FC236}">
                <a16:creationId xmlns:a16="http://schemas.microsoft.com/office/drawing/2014/main" id="{54B03971-5106-40ED-9A50-6DDF6E220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653"/>
          <a:stretch/>
        </p:blipFill>
        <p:spPr>
          <a:xfrm>
            <a:off x="2993177" y="760485"/>
            <a:ext cx="6427047" cy="475679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CCCA37-A90C-40A5-9D23-6CE87C546F6C}"/>
              </a:ext>
            </a:extLst>
          </p:cNvPr>
          <p:cNvSpPr/>
          <p:nvPr/>
        </p:nvSpPr>
        <p:spPr>
          <a:xfrm>
            <a:off x="2635730" y="579622"/>
            <a:ext cx="2559725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Inflación General</a:t>
            </a:r>
          </a:p>
        </p:txBody>
      </p:sp>
    </p:spTree>
    <p:extLst>
      <p:ext uri="{BB962C8B-B14F-4D97-AF65-F5344CB8AC3E}">
        <p14:creationId xmlns:p14="http://schemas.microsoft.com/office/powerpoint/2010/main" val="316243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0568F2FA-E90B-4F20-B889-6265D92A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24059" r="-13" b="197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40D49-16C6-4A5E-8929-8665090EE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" r="2263" b="1567"/>
          <a:stretch/>
        </p:blipFill>
        <p:spPr>
          <a:xfrm>
            <a:off x="2986087" y="717266"/>
            <a:ext cx="6219825" cy="469902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3030FE-2BF4-4E7D-BD36-5E8E1A1B2614}"/>
              </a:ext>
            </a:extLst>
          </p:cNvPr>
          <p:cNvSpPr/>
          <p:nvPr/>
        </p:nvSpPr>
        <p:spPr>
          <a:xfrm>
            <a:off x="2602177" y="579622"/>
            <a:ext cx="3740433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Inflación subyacente y no subyacente</a:t>
            </a:r>
          </a:p>
        </p:txBody>
      </p:sp>
    </p:spTree>
    <p:extLst>
      <p:ext uri="{BB962C8B-B14F-4D97-AF65-F5344CB8AC3E}">
        <p14:creationId xmlns:p14="http://schemas.microsoft.com/office/powerpoint/2010/main" val="414491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379</Words>
  <Application>Microsoft Office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Inflación en México</vt:lpstr>
      <vt:lpstr>Objetivos</vt:lpstr>
      <vt:lpstr>¿Qué es la inflación?</vt:lpstr>
      <vt:lpstr>PowerPoint Presentation</vt:lpstr>
      <vt:lpstr>Limpieza y lectura de datos</vt:lpstr>
      <vt:lpstr>Datos Relevantes</vt:lpstr>
      <vt:lpstr>Gráficas</vt:lpstr>
      <vt:lpstr>PowerPoint Presentation</vt:lpstr>
      <vt:lpstr>PowerPoint Presentation</vt:lpstr>
      <vt:lpstr>PowerPoint Presentation</vt:lpstr>
      <vt:lpstr>Boxplots</vt:lpstr>
      <vt:lpstr>Regresión lineal </vt:lpstr>
      <vt:lpstr>Regresión lineal </vt:lpstr>
      <vt:lpstr>Serie de Tiempo</vt:lpstr>
      <vt:lpstr>PowerPoint Presentation</vt:lpstr>
      <vt:lpstr>PowerPoint Presentation</vt:lpstr>
      <vt:lpstr>Proyección</vt:lpstr>
      <vt:lpstr>PowerPoint Presentation</vt:lpstr>
      <vt:lpstr>Repositorio del código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Isai</dc:creator>
  <cp:lastModifiedBy>toño campos</cp:lastModifiedBy>
  <cp:revision>16</cp:revision>
  <dcterms:created xsi:type="dcterms:W3CDTF">2021-02-03T04:04:51Z</dcterms:created>
  <dcterms:modified xsi:type="dcterms:W3CDTF">2021-02-07T00:13:49Z</dcterms:modified>
</cp:coreProperties>
</file>